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  <p:sldId id="270" r:id="rId11"/>
    <p:sldId id="271" r:id="rId12"/>
    <p:sldId id="272" r:id="rId13"/>
    <p:sldId id="262" r:id="rId14"/>
    <p:sldId id="266" r:id="rId15"/>
    <p:sldId id="273" r:id="rId16"/>
    <p:sldId id="275" r:id="rId17"/>
    <p:sldId id="263" r:id="rId18"/>
    <p:sldId id="276" r:id="rId19"/>
    <p:sldId id="277" r:id="rId20"/>
    <p:sldId id="278" r:id="rId21"/>
    <p:sldId id="279" r:id="rId22"/>
    <p:sldId id="291" r:id="rId23"/>
    <p:sldId id="292" r:id="rId24"/>
    <p:sldId id="293" r:id="rId25"/>
    <p:sldId id="294" r:id="rId26"/>
    <p:sldId id="280" r:id="rId27"/>
    <p:sldId id="281" r:id="rId28"/>
    <p:sldId id="295" r:id="rId29"/>
    <p:sldId id="296" r:id="rId30"/>
    <p:sldId id="282" r:id="rId31"/>
    <p:sldId id="283" r:id="rId32"/>
    <p:sldId id="284" r:id="rId33"/>
    <p:sldId id="285" r:id="rId34"/>
    <p:sldId id="286" r:id="rId35"/>
    <p:sldId id="287" r:id="rId36"/>
    <p:sldId id="297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1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4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1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5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FFA5F-748A-4356-A897-B65B09D743E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4D476-B705-41BE-A730-19583A6A8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images.google.com.vn/imgres?imgurl=http://upload.wikimedia.org/wikipedia/commons/thumb/6/66/Cha_Gio.jpg/800px-Cha_Gio.jpg&amp;imgrefurl=http://forums.chotnho.com/showthread.php?t=27851&amp;usg=__487sqcUUwkm5BgjIGklJKK9SDKw=&amp;h=600&amp;w=800&amp;sz=89&amp;hl=vi&amp;start=26&amp;um=1&amp;itbs=1&amp;tbnid=8NqBVjYoPYl7LM:&amp;tbnh=107&amp;tbnw=143&amp;prev=/images?q=r%C3%A1n+th%E1%BB%A9c+%C4%83n&amp;ndsp=21&amp;hl=vi&amp;rlz=1R2ADFA_enVN362&amp;sa=N&amp;start=21&amp;um=1" TargetMode="Externa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.vn/imgres?imgurl=http://hotinhtam.vnweblogs.com/gallery/1022/DSC06274.JPG&amp;imgrefurl=http://hotinhtam.vnweblogs.com/print/1022/35602&amp;h=618&amp;w=1065&amp;sz=70&amp;hl=vi&amp;start=31&amp;tbnid=dneX2VLr61RZEM:&amp;tbnh=87&amp;tbnw=150&amp;prev=/images?q=canh+rau&amp;start=20&amp;gbv=2&amp;ndsp=20&amp;hl=vi&amp;sa=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828800" y="762000"/>
            <a:ext cx="30480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0" y="2286000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CÁC PHƯƠNG PHÁP</a:t>
            </a:r>
          </a:p>
          <a:p>
            <a:pPr algn="ctr"/>
            <a:r>
              <a:rPr lang="vi-VN" sz="5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rial"/>
              </a:rPr>
              <a:t>CHẾ BIẾN THỰC PHẨM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7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6941" y="0"/>
            <a:ext cx="406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Món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canh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99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56-bcgd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6160" y="-8930"/>
            <a:ext cx="6851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ThịT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Bò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nấu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hoa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bầu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1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57bcgd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0"/>
            <a:ext cx="91222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7270" y="0"/>
            <a:ext cx="5309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tôm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nấu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bí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ngô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5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</a:br>
            <a:endParaRPr lang="en-US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600201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057401"/>
            <a:ext cx="40386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stCxn id="3" idx="2"/>
          </p:cNvCxnSpPr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</a:br>
            <a:endParaRPr lang="en-US" sz="2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600201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treytouchk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8097" y="0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4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auhukh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84220" y="0"/>
            <a:ext cx="3845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Đậu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phụ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2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</a:b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8200" y="1600201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057401"/>
            <a:ext cx="40386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5" idx="2"/>
          </p:cNvCxnSpPr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920A0A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hơi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</a:br>
            <a:endParaRPr lang="en-US" sz="2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P1010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72145"/>
            <a:ext cx="4468091" cy="37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7836" y="6048300"/>
            <a:ext cx="19278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Nồi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hấp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hai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tầng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0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010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943600"/>
            <a:ext cx="4142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Bánh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hấp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98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IEN\Download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377"/>
            <a:ext cx="9274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143000"/>
            <a:ext cx="940533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pháp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chế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biến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phẩm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sử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dụng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nhiệt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gồm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pháp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  <a:p>
            <a:pPr marL="0" indent="0"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pháp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chín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phẩm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nước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gồm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Luộc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Nấu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Kho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pháp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chính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phẩm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bằng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hơi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nước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Hấp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đồ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).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pháp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chín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phẩm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bằng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sức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nóng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trực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tiếp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lửa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Nướng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pháp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chín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phẩm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béo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gồm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Rán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Chiên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), Rang,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Xào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pháp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chế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biến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phẩm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sử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dụng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nhiệt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Trộn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dầu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giấm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Trộn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hỗn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</a:rPr>
              <a:t>Muối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chua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tự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).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0233" y="143470"/>
            <a:ext cx="7263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NỘI DUNG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 BÀI HỌC: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2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v13%20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31"/>
            <a:ext cx="9144000" cy="68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934670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hấp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1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-hap-la-c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15"/>
            <a:ext cx="9144000" cy="682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386" y="5934670"/>
            <a:ext cx="259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Gà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luộc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7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44291"/>
            <a:ext cx="9144000" cy="2286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chín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nóng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Lửa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bốc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chín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1"/>
            <a:ext cx="4648200" cy="343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914400"/>
            <a:ext cx="4253345" cy="3468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0"/>
            <a:ext cx="2286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Hấp</a:t>
            </a:r>
            <a:endParaRPr lang="en-US" sz="4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3172" name="Picture 4" descr="C0CAVVGP3BCAEHMYJOCA3UXFDKCAP4GP9HCA1U00URCAVWNNXCCAQC1DCECAYE8PWRCALH773ICA0JIB8UCA58R5P7CAJI5RZ8CA7W3U7RCA5O5ERQCACC5SL7CA4UHFTBCA6RZWX1CAHTFZFECAADU2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3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6" descr="Z"/>
          <p:cNvSpPr>
            <a:spLocks noChangeAspect="1" noChangeArrowheads="1"/>
          </p:cNvSpPr>
          <p:nvPr/>
        </p:nvSpPr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 sz="2800"/>
          </a:p>
        </p:txBody>
      </p:sp>
      <p:pic>
        <p:nvPicPr>
          <p:cNvPr id="263179" name="Picture 11" descr="ANd9GcS220c_jFETpP0rArmml6f5zCgwUUc_L4Ac8O5KGmmWBI0R5Suy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1" name="Picture 13" descr="0001198_xoi_vi_la_dua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55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9550"/>
            <a:ext cx="4267200" cy="26098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426527" cy="2980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" y="3512127"/>
            <a:ext cx="4460100" cy="297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" y="152400"/>
            <a:ext cx="43759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8683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02162"/>
            <a:ext cx="8534400" cy="206992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733800"/>
            <a:ext cx="3744238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97488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3.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bằng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sức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nóng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tiếp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lửa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endParaRPr lang="en-US" sz="2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9897" y="6048300"/>
            <a:ext cx="13837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Thịt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nướng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57401"/>
            <a:ext cx="40386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3.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bằng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sức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nóng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tiếp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lửa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776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Nướng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chín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nóng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lửa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lửa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Nướng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chín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vàng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0"/>
            <a:ext cx="2286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Nướng</a:t>
            </a:r>
            <a:endParaRPr lang="en-US" sz="4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4762500" cy="319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229"/>
            <a:ext cx="9144000" cy="61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8683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02162"/>
            <a:ext cx="8534400" cy="206992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162" y="3733800"/>
            <a:ext cx="3200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954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vót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85801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solidFill>
                  <a:srgbClr val="920A0A"/>
                </a:solidFill>
                <a:latin typeface="Times New Roman" pitchFamily="18" charset="0"/>
              </a:rPr>
              <a:t>1. </a:t>
            </a:r>
            <a:r>
              <a:rPr lang="en-US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920A0A"/>
                </a:solidFill>
                <a:latin typeface="Times New Roman" pitchFamily="18" charset="0"/>
              </a:rPr>
              <a:t>nước</a:t>
            </a:r>
            <a:r>
              <a:rPr lang="en-US" dirty="0">
                <a:solidFill>
                  <a:srgbClr val="920A0A"/>
                </a:solidFill>
                <a:latin typeface="Times New Roman" pitchFamily="18" charset="0"/>
              </a:rPr>
              <a:t>.</a:t>
            </a:r>
            <a:endParaRPr lang="en-US" dirty="0" smtClean="0">
              <a:solidFill>
                <a:srgbClr val="920A0A"/>
              </a:solidFill>
              <a:latin typeface="Times New Roman" pitchFamily="18" charset="0"/>
            </a:endParaRPr>
          </a:p>
          <a:p>
            <a:pPr marL="812800" indent="-812800" eaLnBrk="1" hangingPunct="1"/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</a:rPr>
              <a:t>Luộc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marL="812800" indent="-812800" eaLnBrk="1" hangingPunct="1"/>
            <a:endParaRPr lang="en-US" u="sng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marL="812800" indent="-812800" eaLnBrk="1" hangingPunct="1">
              <a:lnSpc>
                <a:spcPct val="80000"/>
              </a:lnSpc>
            </a:pPr>
            <a:endParaRPr lang="en-US" sz="2800" u="sng" dirty="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0" name="Picture 6" descr="Thoi00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4" b="17021"/>
          <a:stretch>
            <a:fillRect/>
          </a:stretch>
        </p:blipFill>
        <p:spPr bwMode="auto">
          <a:xfrm>
            <a:off x="0" y="2438400"/>
            <a:ext cx="4038600" cy="32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8200" y="5945188"/>
            <a:ext cx="219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latin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</a:rPr>
              <a:t> 3.20-Luộc </a:t>
            </a:r>
            <a:r>
              <a:rPr lang="en-US" dirty="0" err="1">
                <a:latin typeface="Times New Roman" pitchFamily="18" charset="0"/>
              </a:rPr>
              <a:t>trứng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14800" y="2450068"/>
            <a:ext cx="5012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hãy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vài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món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83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4" descr="ran ca va khoai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rán trứ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27703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48232" y="3985564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R¸n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trøng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543800" y="3992563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R¸n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t«m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2" name="Picture 8" descr="dh001231_120667159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848600" y="630396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C¸ </a:t>
            </a:r>
            <a:r>
              <a:rPr lang="en-US" sz="3200" dirty="0" err="1">
                <a:solidFill>
                  <a:srgbClr val="FF0000"/>
                </a:solidFill>
                <a:latin typeface=".VnTime" pitchFamily="34" charset="0"/>
              </a:rPr>
              <a:t>r¸n</a:t>
            </a:r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4" name="Picture 10" descr="800px-Cha_Gi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2770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43200" y="6338888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.VnTime" pitchFamily="34" charset="0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¶</a:t>
            </a:r>
          </a:p>
        </p:txBody>
      </p:sp>
    </p:spTree>
    <p:extLst>
      <p:ext uri="{BB962C8B-B14F-4D97-AF65-F5344CB8AC3E}">
        <p14:creationId xmlns:p14="http://schemas.microsoft.com/office/powerpoint/2010/main" val="27812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057401"/>
            <a:ext cx="42672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50000"/>
              </a:spcBef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001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6" name="Picture 4" descr="com r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590798"/>
            <a:ext cx="363855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ôm 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798"/>
            <a:ext cx="4495800" cy="426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ạc 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800600"/>
            <a:ext cx="3638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Rang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057401"/>
            <a:ext cx="42672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ct val="50000"/>
              </a:spcBef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344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828800"/>
            <a:ext cx="441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xào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9" name="Picture 4" descr="x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65400"/>
            <a:ext cx="4267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ien x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200"/>
            <a:ext cx="4267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rau muong x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14850"/>
            <a:ext cx="4572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ườn xào chua ngọ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13792" y="3936425"/>
            <a:ext cx="2407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67400" y="4063425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Đậu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600200" y="6273225"/>
            <a:ext cx="240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Rau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49240" y="6439578"/>
            <a:ext cx="3413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Sườn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chua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ngọt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648200" y="1676400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4038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5181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057401"/>
            <a:ext cx="44958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1054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9624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812800" indent="-812800"/>
            <a:r>
              <a:rPr lang="en-US" sz="2200" b="1" dirty="0">
                <a:solidFill>
                  <a:srgbClr val="920A0A"/>
                </a:solidFill>
                <a:latin typeface="Times New Roman" pitchFamily="18" charset="0"/>
              </a:rPr>
              <a:t>4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920A0A"/>
                </a:solidFill>
                <a:latin typeface="Times New Roman" pitchFamily="18" charset="0"/>
              </a:rPr>
              <a:t>béo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481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0" y="0"/>
            <a:ext cx="9143999" cy="1066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 PHÁP LÀM CHÍN THỰC PHẨM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CÓ SỬ DỤNG NHIỆT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2327275" y="1785312"/>
            <a:ext cx="2273588" cy="258223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nước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152400" y="1752600"/>
            <a:ext cx="2174875" cy="261158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nước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4600863" y="1761451"/>
            <a:ext cx="2338099" cy="260609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sức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tiếp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lửa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6938962" y="1773382"/>
            <a:ext cx="2139942" cy="258223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chín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phẩm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béo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4853276"/>
            <a:ext cx="836612" cy="537369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NẤU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00238" y="4873914"/>
            <a:ext cx="919162" cy="537369"/>
          </a:xfrm>
          <a:prstGeom prst="rect">
            <a:avLst/>
          </a:prstGeom>
          <a:solidFill>
            <a:srgbClr val="FBD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KHO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46942" y="4863558"/>
            <a:ext cx="881857" cy="537369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LUỘC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060702" y="4814887"/>
            <a:ext cx="1109661" cy="596395"/>
          </a:xfrm>
          <a:prstGeom prst="rect">
            <a:avLst/>
          </a:prstGeom>
          <a:solidFill>
            <a:srgbClr val="548D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HẤP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713288" y="4849054"/>
            <a:ext cx="1270000" cy="5622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NƯỚNG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066646" y="4814887"/>
            <a:ext cx="1040284" cy="57575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RANG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106930" y="4817304"/>
            <a:ext cx="953285" cy="57334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XÀO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029902" y="4814888"/>
            <a:ext cx="1036743" cy="5963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CHIÊN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8"/>
          <p:cNvSpPr>
            <a:spLocks noChangeShapeType="1"/>
          </p:cNvSpPr>
          <p:nvPr/>
        </p:nvSpPr>
        <p:spPr bwMode="auto">
          <a:xfrm>
            <a:off x="3489325" y="4386190"/>
            <a:ext cx="0" cy="3381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7"/>
          <p:cNvSpPr>
            <a:spLocks noChangeShapeType="1"/>
          </p:cNvSpPr>
          <p:nvPr/>
        </p:nvSpPr>
        <p:spPr bwMode="auto">
          <a:xfrm>
            <a:off x="5310044" y="4355618"/>
            <a:ext cx="9525" cy="328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0"/>
          <p:cNvSpPr>
            <a:spLocks noChangeShapeType="1"/>
          </p:cNvSpPr>
          <p:nvPr/>
        </p:nvSpPr>
        <p:spPr bwMode="auto">
          <a:xfrm flipH="1">
            <a:off x="1239837" y="1066800"/>
            <a:ext cx="2984501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9"/>
          <p:cNvSpPr>
            <a:spLocks noChangeShapeType="1"/>
          </p:cNvSpPr>
          <p:nvPr/>
        </p:nvSpPr>
        <p:spPr bwMode="auto">
          <a:xfrm flipH="1">
            <a:off x="3615532" y="1066800"/>
            <a:ext cx="556418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8"/>
          <p:cNvSpPr>
            <a:spLocks noChangeShapeType="1"/>
          </p:cNvSpPr>
          <p:nvPr/>
        </p:nvSpPr>
        <p:spPr bwMode="auto">
          <a:xfrm>
            <a:off x="4170362" y="1066800"/>
            <a:ext cx="1177925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7"/>
          <p:cNvSpPr>
            <a:spLocks noChangeShapeType="1"/>
          </p:cNvSpPr>
          <p:nvPr/>
        </p:nvSpPr>
        <p:spPr bwMode="auto">
          <a:xfrm>
            <a:off x="4170362" y="1066800"/>
            <a:ext cx="3416425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4"/>
          <p:cNvSpPr>
            <a:spLocks noChangeShapeType="1"/>
          </p:cNvSpPr>
          <p:nvPr/>
        </p:nvSpPr>
        <p:spPr bwMode="auto">
          <a:xfrm>
            <a:off x="1141413" y="4375294"/>
            <a:ext cx="973137" cy="3381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6"/>
          <p:cNvSpPr>
            <a:spLocks noChangeShapeType="1"/>
          </p:cNvSpPr>
          <p:nvPr/>
        </p:nvSpPr>
        <p:spPr bwMode="auto">
          <a:xfrm flipH="1">
            <a:off x="520699" y="4364182"/>
            <a:ext cx="631826" cy="33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5"/>
          <p:cNvSpPr>
            <a:spLocks noChangeShapeType="1"/>
          </p:cNvSpPr>
          <p:nvPr/>
        </p:nvSpPr>
        <p:spPr bwMode="auto">
          <a:xfrm>
            <a:off x="1152525" y="4364182"/>
            <a:ext cx="87312" cy="339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"/>
          <p:cNvSpPr>
            <a:spLocks noChangeShapeType="1"/>
          </p:cNvSpPr>
          <p:nvPr/>
        </p:nvSpPr>
        <p:spPr bwMode="auto">
          <a:xfrm flipH="1">
            <a:off x="6705599" y="4364181"/>
            <a:ext cx="1254919" cy="4848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2"/>
          <p:cNvSpPr>
            <a:spLocks noChangeShapeType="1"/>
          </p:cNvSpPr>
          <p:nvPr/>
        </p:nvSpPr>
        <p:spPr bwMode="auto">
          <a:xfrm flipH="1">
            <a:off x="7543800" y="4375294"/>
            <a:ext cx="415131" cy="4395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"/>
          <p:cNvSpPr>
            <a:spLocks noChangeShapeType="1"/>
          </p:cNvSpPr>
          <p:nvPr/>
        </p:nvSpPr>
        <p:spPr bwMode="auto">
          <a:xfrm>
            <a:off x="7960519" y="4338781"/>
            <a:ext cx="846137" cy="47610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(SGK/91)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1; 2; 3 (SGK/91)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21: “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61_tmku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1"/>
            <a:ext cx="9144000" cy="676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52400"/>
            <a:ext cx="4041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Món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sắn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luộc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1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0627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77" y="-6927"/>
            <a:ext cx="481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Rau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muống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luộc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5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v13%20(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8059" y="685800"/>
            <a:ext cx="2327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luộc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2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pPr marL="812800" indent="-812800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3657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502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57401"/>
            <a:ext cx="4038600" cy="1523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đủ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4953001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3619500"/>
            <a:ext cx="4038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2" idx="2"/>
          </p:cNvCxnSpPr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2800" indent="-812800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I 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chế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sử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nhiệt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chín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0A0A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rgbClr val="920A0A"/>
                </a:solidFill>
                <a:latin typeface="Times New Roman" pitchFamily="18" charset="0"/>
              </a:rPr>
            </a:br>
            <a:endParaRPr lang="en-US" sz="24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4038600" cy="609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3900" y="1417638"/>
            <a:ext cx="38100" cy="528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600201"/>
            <a:ext cx="4038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t-83-1131656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0"/>
            <a:ext cx="3020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Món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súp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8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1453</Words>
  <Application>Microsoft Office PowerPoint</Application>
  <PresentationFormat>On-screen Show (4:3)</PresentationFormat>
  <Paragraphs>166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. Phương pháp chế biến thực phẩm có sử dụng nhiệt. 1. Phương pháp làm chín thực phẩm trong nước.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Quy trình thực hiện:</vt:lpstr>
      <vt:lpstr>PowerPoint Presentation</vt:lpstr>
      <vt:lpstr>PowerPoint Presentation</vt:lpstr>
      <vt:lpstr>PowerPoint Presentation</vt:lpstr>
      <vt:lpstr>* Quy trình thực hiện: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22</cp:revision>
  <dcterms:created xsi:type="dcterms:W3CDTF">2020-04-06T03:32:52Z</dcterms:created>
  <dcterms:modified xsi:type="dcterms:W3CDTF">2021-02-16T13:40:13Z</dcterms:modified>
</cp:coreProperties>
</file>